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4" r:id="rId9"/>
    <p:sldId id="265" r:id="rId10"/>
    <p:sldId id="262" r:id="rId11"/>
    <p:sldId id="263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009103-9A03-427C-0129-0167C2F60227}" v="6" dt="2020-09-14T09:34:58.269"/>
    <p1510:client id="{5ADB5265-6D67-4367-55D9-ABFBB3FEE2D3}" v="103" dt="2020-09-14T14:09:10.315"/>
    <p1510:client id="{F51CF353-93C9-4558-42F7-B0E3124BAC17}" v="48" dt="2020-09-14T13:59:17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6216C3-73D6-4C85-9E94-2C8DC83875B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49A20FC-EDEA-4D06-A32E-7AC59D4E2063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1600" dirty="0">
              <a:latin typeface="Calibri Light" panose="020F0302020204030204"/>
            </a:rPr>
            <a:t>Протекает</a:t>
          </a:r>
          <a:r>
            <a:rPr lang="ru-RU" sz="1600" dirty="0"/>
            <a:t> в рамках </a:t>
          </a:r>
          <a:r>
            <a:rPr lang="ru-RU" sz="1600" b="1" dirty="0"/>
            <a:t>транзитивного общества</a:t>
          </a:r>
          <a:r>
            <a:rPr lang="ru-RU" sz="1600" dirty="0"/>
            <a:t>, которое является «внешней оболочкой жизненного пространства», характеризующейся </a:t>
          </a:r>
          <a:r>
            <a:rPr lang="ru-RU" sz="1600" b="1" dirty="0"/>
            <a:t>неопределенностью, постоянной изменчивостью и наличием множества выборов</a:t>
          </a:r>
          <a:r>
            <a:rPr lang="ru-RU" sz="1600" dirty="0"/>
            <a:t> (Марцинковская, 2015).</a:t>
          </a:r>
          <a:r>
            <a:rPr lang="ru-RU" sz="1600" dirty="0">
              <a:latin typeface="Calibri Light" panose="020F0302020204030204"/>
            </a:rPr>
            <a:t> </a:t>
          </a:r>
          <a:endParaRPr lang="en-US" sz="1600" dirty="0"/>
        </a:p>
      </dgm:t>
    </dgm:pt>
    <dgm:pt modelId="{BF7D8494-5A2F-4B46-9C8D-05A1F5BD044B}" type="parTrans" cxnId="{0EEE3162-F1CB-4443-917D-93AD63980475}">
      <dgm:prSet/>
      <dgm:spPr/>
      <dgm:t>
        <a:bodyPr/>
        <a:lstStyle/>
        <a:p>
          <a:pPr algn="just"/>
          <a:endParaRPr lang="en-US" sz="2000"/>
        </a:p>
      </dgm:t>
    </dgm:pt>
    <dgm:pt modelId="{EA3CCE9E-A60E-4760-BA65-D71E2E7F4720}" type="sibTrans" cxnId="{0EEE3162-F1CB-4443-917D-93AD63980475}">
      <dgm:prSet/>
      <dgm:spPr/>
      <dgm:t>
        <a:bodyPr/>
        <a:lstStyle/>
        <a:p>
          <a:pPr algn="just"/>
          <a:endParaRPr lang="en-US" sz="2000"/>
        </a:p>
      </dgm:t>
    </dgm:pt>
    <dgm:pt modelId="{A5A13733-D179-4E09-80AD-784B48B0AB70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1600"/>
            <a:t>При этом транзитивность может протекать в двух содержательно разных формах – </a:t>
          </a:r>
          <a:r>
            <a:rPr lang="ru-RU" sz="1600" b="1"/>
            <a:t>жесткой (кризисной) и текучей </a:t>
          </a:r>
          <a:r>
            <a:rPr lang="ru-RU" sz="1600"/>
            <a:t>(Марцинковская, 2018).</a:t>
          </a:r>
          <a:r>
            <a:rPr lang="ru-RU" sz="1600">
              <a:latin typeface="Calibri Light" panose="020F0302020204030204"/>
            </a:rPr>
            <a:t> </a:t>
          </a:r>
          <a:endParaRPr lang="en-US" sz="1600"/>
        </a:p>
      </dgm:t>
    </dgm:pt>
    <dgm:pt modelId="{99943C75-B8A1-4746-B54A-F319E9739235}" type="parTrans" cxnId="{96C22151-E0AC-432A-BEC3-DE2851F79975}">
      <dgm:prSet/>
      <dgm:spPr/>
      <dgm:t>
        <a:bodyPr/>
        <a:lstStyle/>
        <a:p>
          <a:pPr algn="just"/>
          <a:endParaRPr lang="en-US" sz="2000"/>
        </a:p>
      </dgm:t>
    </dgm:pt>
    <dgm:pt modelId="{C7643924-F137-4113-A438-C42D5A59EED0}" type="sibTrans" cxnId="{96C22151-E0AC-432A-BEC3-DE2851F79975}">
      <dgm:prSet/>
      <dgm:spPr/>
      <dgm:t>
        <a:bodyPr/>
        <a:lstStyle/>
        <a:p>
          <a:pPr algn="just"/>
          <a:endParaRPr lang="en-US" sz="2000"/>
        </a:p>
      </dgm:t>
    </dgm:pt>
    <dgm:pt modelId="{0A0BF3E5-EE62-4934-9951-62B7D5D253B8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1600" dirty="0"/>
            <a:t>Сам же подростковый возраст является переломным этапом в становлении жизненного пространства: </a:t>
          </a:r>
          <a:r>
            <a:rPr lang="ru-RU" sz="1600" b="1" dirty="0"/>
            <a:t>происходит увеличение его широты и возрастает дифференциация уровней, усложняется организация и изменяется подвижность и жесткость его границ </a:t>
          </a:r>
          <a:r>
            <a:rPr lang="ru-RU" sz="1600" dirty="0"/>
            <a:t>(Левин, 2000).</a:t>
          </a:r>
          <a:r>
            <a:rPr lang="ru-RU" sz="1600" dirty="0">
              <a:latin typeface="Calibri Light" panose="020F0302020204030204"/>
            </a:rPr>
            <a:t> </a:t>
          </a:r>
          <a:endParaRPr lang="en-US" sz="1600" dirty="0"/>
        </a:p>
      </dgm:t>
    </dgm:pt>
    <dgm:pt modelId="{94E60D29-813E-43D9-A00A-1DDD85C58EF8}" type="parTrans" cxnId="{77D82A90-BDC6-42ED-B5B6-4A0A01A2F1D1}">
      <dgm:prSet/>
      <dgm:spPr/>
      <dgm:t>
        <a:bodyPr/>
        <a:lstStyle/>
        <a:p>
          <a:pPr algn="just"/>
          <a:endParaRPr lang="en-US" sz="2000"/>
        </a:p>
      </dgm:t>
    </dgm:pt>
    <dgm:pt modelId="{CF7B5CEA-6B04-49BD-B59E-1296E98C68FB}" type="sibTrans" cxnId="{77D82A90-BDC6-42ED-B5B6-4A0A01A2F1D1}">
      <dgm:prSet/>
      <dgm:spPr/>
      <dgm:t>
        <a:bodyPr/>
        <a:lstStyle/>
        <a:p>
          <a:pPr algn="just"/>
          <a:endParaRPr lang="en-US" sz="2000"/>
        </a:p>
      </dgm:t>
    </dgm:pt>
    <dgm:pt modelId="{D60F65A8-10C4-4D87-B96A-7EABE118A257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1600" dirty="0"/>
            <a:t>Таким образом, </a:t>
          </a:r>
          <a:r>
            <a:rPr lang="ru-RU" sz="1600" b="1" dirty="0"/>
            <a:t>изменения жизненного пространства подростков в условиях жесткой и текучей транзитивности теснейшим образом взаимосвязано с особенностями их социализации</a:t>
          </a:r>
          <a:r>
            <a:rPr lang="ru-RU" sz="1600" dirty="0"/>
            <a:t>.</a:t>
          </a:r>
          <a:r>
            <a:rPr lang="ru-RU" sz="1600" dirty="0">
              <a:latin typeface="Calibri Light" panose="020F0302020204030204"/>
            </a:rPr>
            <a:t> </a:t>
          </a:r>
          <a:endParaRPr lang="en-US" sz="1600" dirty="0"/>
        </a:p>
      </dgm:t>
    </dgm:pt>
    <dgm:pt modelId="{0065101D-BE6B-4784-AC4B-DEE088600775}" type="parTrans" cxnId="{BF40B04F-3F9D-4EE2-ACC6-C95F29E780E2}">
      <dgm:prSet/>
      <dgm:spPr/>
      <dgm:t>
        <a:bodyPr/>
        <a:lstStyle/>
        <a:p>
          <a:pPr algn="just"/>
          <a:endParaRPr lang="en-US" sz="2000"/>
        </a:p>
      </dgm:t>
    </dgm:pt>
    <dgm:pt modelId="{A15284EE-7D90-4206-A07A-99B61ACE6518}" type="sibTrans" cxnId="{BF40B04F-3F9D-4EE2-ACC6-C95F29E780E2}">
      <dgm:prSet/>
      <dgm:spPr/>
      <dgm:t>
        <a:bodyPr/>
        <a:lstStyle/>
        <a:p>
          <a:pPr algn="just"/>
          <a:endParaRPr lang="en-US" sz="2000"/>
        </a:p>
      </dgm:t>
    </dgm:pt>
    <dgm:pt modelId="{18D0A0A7-EE4A-481C-B35C-E6B4AE96B392}" type="pres">
      <dgm:prSet presAssocID="{3B6216C3-73D6-4C85-9E94-2C8DC83875B1}" presName="root" presStyleCnt="0">
        <dgm:presLayoutVars>
          <dgm:dir/>
          <dgm:resizeHandles val="exact"/>
        </dgm:presLayoutVars>
      </dgm:prSet>
      <dgm:spPr/>
    </dgm:pt>
    <dgm:pt modelId="{6CAF1A82-5639-4076-90F5-F160442753B6}" type="pres">
      <dgm:prSet presAssocID="{949A20FC-EDEA-4D06-A32E-7AC59D4E2063}" presName="compNode" presStyleCnt="0"/>
      <dgm:spPr/>
    </dgm:pt>
    <dgm:pt modelId="{DAC02FDD-0DF2-4DDA-8C95-6633764A5D42}" type="pres">
      <dgm:prSet presAssocID="{949A20FC-EDEA-4D06-A32E-7AC59D4E2063}" presName="bgRect" presStyleLbl="bgShp" presStyleIdx="0" presStyleCnt="4"/>
      <dgm:spPr/>
    </dgm:pt>
    <dgm:pt modelId="{41D1FC20-BD14-4DF2-84F1-C4A0680B64FA}" type="pres">
      <dgm:prSet presAssocID="{949A20FC-EDEA-4D06-A32E-7AC59D4E206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осмонавт"/>
        </a:ext>
      </dgm:extLst>
    </dgm:pt>
    <dgm:pt modelId="{0216D482-A396-4D91-93A5-A2E0241CBF70}" type="pres">
      <dgm:prSet presAssocID="{949A20FC-EDEA-4D06-A32E-7AC59D4E2063}" presName="spaceRect" presStyleCnt="0"/>
      <dgm:spPr/>
    </dgm:pt>
    <dgm:pt modelId="{8D19852A-A17F-4A3B-B984-DA501A14FF92}" type="pres">
      <dgm:prSet presAssocID="{949A20FC-EDEA-4D06-A32E-7AC59D4E2063}" presName="parTx" presStyleLbl="revTx" presStyleIdx="0" presStyleCnt="4">
        <dgm:presLayoutVars>
          <dgm:chMax val="0"/>
          <dgm:chPref val="0"/>
        </dgm:presLayoutVars>
      </dgm:prSet>
      <dgm:spPr/>
    </dgm:pt>
    <dgm:pt modelId="{8D60F0A0-C8C1-415A-801C-5E6D483B39EE}" type="pres">
      <dgm:prSet presAssocID="{EA3CCE9E-A60E-4760-BA65-D71E2E7F4720}" presName="sibTrans" presStyleCnt="0"/>
      <dgm:spPr/>
    </dgm:pt>
    <dgm:pt modelId="{FF4C0EAB-691C-4873-90F8-B006CD142B48}" type="pres">
      <dgm:prSet presAssocID="{A5A13733-D179-4E09-80AD-784B48B0AB70}" presName="compNode" presStyleCnt="0"/>
      <dgm:spPr/>
    </dgm:pt>
    <dgm:pt modelId="{9051434B-7767-4F2E-A75B-E078640C56C7}" type="pres">
      <dgm:prSet presAssocID="{A5A13733-D179-4E09-80AD-784B48B0AB70}" presName="bgRect" presStyleLbl="bgShp" presStyleIdx="1" presStyleCnt="4"/>
      <dgm:spPr/>
    </dgm:pt>
    <dgm:pt modelId="{09365BCB-60E0-421D-9A7D-114744D7FB7B}" type="pres">
      <dgm:prSet presAssocID="{A5A13733-D179-4E09-80AD-784B48B0AB7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w Temperature"/>
        </a:ext>
      </dgm:extLst>
    </dgm:pt>
    <dgm:pt modelId="{49CC9602-CA8F-414E-8EE8-E5CB3059EFED}" type="pres">
      <dgm:prSet presAssocID="{A5A13733-D179-4E09-80AD-784B48B0AB70}" presName="spaceRect" presStyleCnt="0"/>
      <dgm:spPr/>
    </dgm:pt>
    <dgm:pt modelId="{847AD95B-85F7-4CF0-984D-A5EB91D543C5}" type="pres">
      <dgm:prSet presAssocID="{A5A13733-D179-4E09-80AD-784B48B0AB70}" presName="parTx" presStyleLbl="revTx" presStyleIdx="1" presStyleCnt="4">
        <dgm:presLayoutVars>
          <dgm:chMax val="0"/>
          <dgm:chPref val="0"/>
        </dgm:presLayoutVars>
      </dgm:prSet>
      <dgm:spPr/>
    </dgm:pt>
    <dgm:pt modelId="{F8F87FD9-B632-4F6F-B6D4-938EB51FC30F}" type="pres">
      <dgm:prSet presAssocID="{C7643924-F137-4113-A438-C42D5A59EED0}" presName="sibTrans" presStyleCnt="0"/>
      <dgm:spPr/>
    </dgm:pt>
    <dgm:pt modelId="{74026384-15CD-4076-8506-7EB445A2BB6A}" type="pres">
      <dgm:prSet presAssocID="{0A0BF3E5-EE62-4934-9951-62B7D5D253B8}" presName="compNode" presStyleCnt="0"/>
      <dgm:spPr/>
    </dgm:pt>
    <dgm:pt modelId="{8DD744E5-4D67-4C11-A1D0-D8AB9D5450AE}" type="pres">
      <dgm:prSet presAssocID="{0A0BF3E5-EE62-4934-9951-62B7D5D253B8}" presName="bgRect" presStyleLbl="bgShp" presStyleIdx="2" presStyleCnt="4"/>
      <dgm:spPr/>
    </dgm:pt>
    <dgm:pt modelId="{9597DA2C-FFA4-43A4-B959-E61D312A8C45}" type="pres">
      <dgm:prSet presAssocID="{0A0BF3E5-EE62-4934-9951-62B7D5D253B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0BB7C763-0CE7-4A3F-80FD-ED47420E4FEC}" type="pres">
      <dgm:prSet presAssocID="{0A0BF3E5-EE62-4934-9951-62B7D5D253B8}" presName="spaceRect" presStyleCnt="0"/>
      <dgm:spPr/>
    </dgm:pt>
    <dgm:pt modelId="{02160C69-98F1-495C-93A8-1655B81DDB7C}" type="pres">
      <dgm:prSet presAssocID="{0A0BF3E5-EE62-4934-9951-62B7D5D253B8}" presName="parTx" presStyleLbl="revTx" presStyleIdx="2" presStyleCnt="4">
        <dgm:presLayoutVars>
          <dgm:chMax val="0"/>
          <dgm:chPref val="0"/>
        </dgm:presLayoutVars>
      </dgm:prSet>
      <dgm:spPr/>
    </dgm:pt>
    <dgm:pt modelId="{AE7FE15C-2437-429A-AE7B-2A79BF05D441}" type="pres">
      <dgm:prSet presAssocID="{CF7B5CEA-6B04-49BD-B59E-1296E98C68FB}" presName="sibTrans" presStyleCnt="0"/>
      <dgm:spPr/>
    </dgm:pt>
    <dgm:pt modelId="{0E0550C0-6084-4BC6-87B5-41A8CCF7D58C}" type="pres">
      <dgm:prSet presAssocID="{D60F65A8-10C4-4D87-B96A-7EABE118A257}" presName="compNode" presStyleCnt="0"/>
      <dgm:spPr/>
    </dgm:pt>
    <dgm:pt modelId="{81A3D7FF-F509-450E-90C8-5B098D5ED510}" type="pres">
      <dgm:prSet presAssocID="{D60F65A8-10C4-4D87-B96A-7EABE118A257}" presName="bgRect" presStyleLbl="bgShp" presStyleIdx="3" presStyleCnt="4"/>
      <dgm:spPr/>
    </dgm:pt>
    <dgm:pt modelId="{7406C860-FAE8-4626-B5BF-626BEB71FBF2}" type="pres">
      <dgm:prSet presAssocID="{D60F65A8-10C4-4D87-B96A-7EABE118A25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Вопросы"/>
        </a:ext>
      </dgm:extLst>
    </dgm:pt>
    <dgm:pt modelId="{146E3A9D-F0CC-4B62-9238-C7CEC260EDD7}" type="pres">
      <dgm:prSet presAssocID="{D60F65A8-10C4-4D87-B96A-7EABE118A257}" presName="spaceRect" presStyleCnt="0"/>
      <dgm:spPr/>
    </dgm:pt>
    <dgm:pt modelId="{8FA07557-FFCE-4751-B111-3B9C8C13A904}" type="pres">
      <dgm:prSet presAssocID="{D60F65A8-10C4-4D87-B96A-7EABE118A25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EEE3162-F1CB-4443-917D-93AD63980475}" srcId="{3B6216C3-73D6-4C85-9E94-2C8DC83875B1}" destId="{949A20FC-EDEA-4D06-A32E-7AC59D4E2063}" srcOrd="0" destOrd="0" parTransId="{BF7D8494-5A2F-4B46-9C8D-05A1F5BD044B}" sibTransId="{EA3CCE9E-A60E-4760-BA65-D71E2E7F4720}"/>
    <dgm:cxn modelId="{BF40B04F-3F9D-4EE2-ACC6-C95F29E780E2}" srcId="{3B6216C3-73D6-4C85-9E94-2C8DC83875B1}" destId="{D60F65A8-10C4-4D87-B96A-7EABE118A257}" srcOrd="3" destOrd="0" parTransId="{0065101D-BE6B-4784-AC4B-DEE088600775}" sibTransId="{A15284EE-7D90-4206-A07A-99B61ACE6518}"/>
    <dgm:cxn modelId="{96C22151-E0AC-432A-BEC3-DE2851F79975}" srcId="{3B6216C3-73D6-4C85-9E94-2C8DC83875B1}" destId="{A5A13733-D179-4E09-80AD-784B48B0AB70}" srcOrd="1" destOrd="0" parTransId="{99943C75-B8A1-4746-B54A-F319E9739235}" sibTransId="{C7643924-F137-4113-A438-C42D5A59EED0}"/>
    <dgm:cxn modelId="{937DA77A-9AFD-43E2-AFBC-EAA7841CCF88}" type="presOf" srcId="{949A20FC-EDEA-4D06-A32E-7AC59D4E2063}" destId="{8D19852A-A17F-4A3B-B984-DA501A14FF92}" srcOrd="0" destOrd="0" presId="urn:microsoft.com/office/officeart/2018/2/layout/IconVerticalSolidList"/>
    <dgm:cxn modelId="{77D82A90-BDC6-42ED-B5B6-4A0A01A2F1D1}" srcId="{3B6216C3-73D6-4C85-9E94-2C8DC83875B1}" destId="{0A0BF3E5-EE62-4934-9951-62B7D5D253B8}" srcOrd="2" destOrd="0" parTransId="{94E60D29-813E-43D9-A00A-1DDD85C58EF8}" sibTransId="{CF7B5CEA-6B04-49BD-B59E-1296E98C68FB}"/>
    <dgm:cxn modelId="{D183969E-2AA7-4051-8326-3AABDE7027D2}" type="presOf" srcId="{A5A13733-D179-4E09-80AD-784B48B0AB70}" destId="{847AD95B-85F7-4CF0-984D-A5EB91D543C5}" srcOrd="0" destOrd="0" presId="urn:microsoft.com/office/officeart/2018/2/layout/IconVerticalSolidList"/>
    <dgm:cxn modelId="{9813CBC5-D7B7-4621-80FA-F0E086A3DA79}" type="presOf" srcId="{3B6216C3-73D6-4C85-9E94-2C8DC83875B1}" destId="{18D0A0A7-EE4A-481C-B35C-E6B4AE96B392}" srcOrd="0" destOrd="0" presId="urn:microsoft.com/office/officeart/2018/2/layout/IconVerticalSolidList"/>
    <dgm:cxn modelId="{F2F1A4DE-9B2C-48CF-B531-13CF0D45B254}" type="presOf" srcId="{0A0BF3E5-EE62-4934-9951-62B7D5D253B8}" destId="{02160C69-98F1-495C-93A8-1655B81DDB7C}" srcOrd="0" destOrd="0" presId="urn:microsoft.com/office/officeart/2018/2/layout/IconVerticalSolidList"/>
    <dgm:cxn modelId="{3C9004F6-CC5B-4953-A7A0-792680ABC539}" type="presOf" srcId="{D60F65A8-10C4-4D87-B96A-7EABE118A257}" destId="{8FA07557-FFCE-4751-B111-3B9C8C13A904}" srcOrd="0" destOrd="0" presId="urn:microsoft.com/office/officeart/2018/2/layout/IconVerticalSolidList"/>
    <dgm:cxn modelId="{76AE3587-D57C-4EF9-8A83-06B5F1E54C01}" type="presParOf" srcId="{18D0A0A7-EE4A-481C-B35C-E6B4AE96B392}" destId="{6CAF1A82-5639-4076-90F5-F160442753B6}" srcOrd="0" destOrd="0" presId="urn:microsoft.com/office/officeart/2018/2/layout/IconVerticalSolidList"/>
    <dgm:cxn modelId="{0729E131-28B5-4B76-B9C9-DE799E38B3DF}" type="presParOf" srcId="{6CAF1A82-5639-4076-90F5-F160442753B6}" destId="{DAC02FDD-0DF2-4DDA-8C95-6633764A5D42}" srcOrd="0" destOrd="0" presId="urn:microsoft.com/office/officeart/2018/2/layout/IconVerticalSolidList"/>
    <dgm:cxn modelId="{9F5DB1A1-C314-4D20-845A-746168B51943}" type="presParOf" srcId="{6CAF1A82-5639-4076-90F5-F160442753B6}" destId="{41D1FC20-BD14-4DF2-84F1-C4A0680B64FA}" srcOrd="1" destOrd="0" presId="urn:microsoft.com/office/officeart/2018/2/layout/IconVerticalSolidList"/>
    <dgm:cxn modelId="{FA490375-0CB3-4388-8FA5-78438147BBAE}" type="presParOf" srcId="{6CAF1A82-5639-4076-90F5-F160442753B6}" destId="{0216D482-A396-4D91-93A5-A2E0241CBF70}" srcOrd="2" destOrd="0" presId="urn:microsoft.com/office/officeart/2018/2/layout/IconVerticalSolidList"/>
    <dgm:cxn modelId="{5B781D9F-D770-4C97-B258-860FDDD9070E}" type="presParOf" srcId="{6CAF1A82-5639-4076-90F5-F160442753B6}" destId="{8D19852A-A17F-4A3B-B984-DA501A14FF92}" srcOrd="3" destOrd="0" presId="urn:microsoft.com/office/officeart/2018/2/layout/IconVerticalSolidList"/>
    <dgm:cxn modelId="{982710BE-C3EF-4368-B94E-429995F8DBA2}" type="presParOf" srcId="{18D0A0A7-EE4A-481C-B35C-E6B4AE96B392}" destId="{8D60F0A0-C8C1-415A-801C-5E6D483B39EE}" srcOrd="1" destOrd="0" presId="urn:microsoft.com/office/officeart/2018/2/layout/IconVerticalSolidList"/>
    <dgm:cxn modelId="{AF41CE3C-85B2-47BF-91BE-32661C211542}" type="presParOf" srcId="{18D0A0A7-EE4A-481C-B35C-E6B4AE96B392}" destId="{FF4C0EAB-691C-4873-90F8-B006CD142B48}" srcOrd="2" destOrd="0" presId="urn:microsoft.com/office/officeart/2018/2/layout/IconVerticalSolidList"/>
    <dgm:cxn modelId="{47C98A37-56A4-4547-A267-925434F3CD4B}" type="presParOf" srcId="{FF4C0EAB-691C-4873-90F8-B006CD142B48}" destId="{9051434B-7767-4F2E-A75B-E078640C56C7}" srcOrd="0" destOrd="0" presId="urn:microsoft.com/office/officeart/2018/2/layout/IconVerticalSolidList"/>
    <dgm:cxn modelId="{4216F7A6-FCD9-4695-B842-F46874A3C309}" type="presParOf" srcId="{FF4C0EAB-691C-4873-90F8-B006CD142B48}" destId="{09365BCB-60E0-421D-9A7D-114744D7FB7B}" srcOrd="1" destOrd="0" presId="urn:microsoft.com/office/officeart/2018/2/layout/IconVerticalSolidList"/>
    <dgm:cxn modelId="{FE09587E-C54A-4D0D-B093-32D081311BCD}" type="presParOf" srcId="{FF4C0EAB-691C-4873-90F8-B006CD142B48}" destId="{49CC9602-CA8F-414E-8EE8-E5CB3059EFED}" srcOrd="2" destOrd="0" presId="urn:microsoft.com/office/officeart/2018/2/layout/IconVerticalSolidList"/>
    <dgm:cxn modelId="{42696CAA-D8FC-4744-A68F-8B6E5A136844}" type="presParOf" srcId="{FF4C0EAB-691C-4873-90F8-B006CD142B48}" destId="{847AD95B-85F7-4CF0-984D-A5EB91D543C5}" srcOrd="3" destOrd="0" presId="urn:microsoft.com/office/officeart/2018/2/layout/IconVerticalSolidList"/>
    <dgm:cxn modelId="{985A5B30-9903-4E15-A5AE-E64630C441D0}" type="presParOf" srcId="{18D0A0A7-EE4A-481C-B35C-E6B4AE96B392}" destId="{F8F87FD9-B632-4F6F-B6D4-938EB51FC30F}" srcOrd="3" destOrd="0" presId="urn:microsoft.com/office/officeart/2018/2/layout/IconVerticalSolidList"/>
    <dgm:cxn modelId="{F6B1ACB3-7115-4C89-B352-82E468795D78}" type="presParOf" srcId="{18D0A0A7-EE4A-481C-B35C-E6B4AE96B392}" destId="{74026384-15CD-4076-8506-7EB445A2BB6A}" srcOrd="4" destOrd="0" presId="urn:microsoft.com/office/officeart/2018/2/layout/IconVerticalSolidList"/>
    <dgm:cxn modelId="{B6AFAA10-8FC8-46D1-B5D4-B308A846C7B1}" type="presParOf" srcId="{74026384-15CD-4076-8506-7EB445A2BB6A}" destId="{8DD744E5-4D67-4C11-A1D0-D8AB9D5450AE}" srcOrd="0" destOrd="0" presId="urn:microsoft.com/office/officeart/2018/2/layout/IconVerticalSolidList"/>
    <dgm:cxn modelId="{05430E3A-9CEF-48FA-A1DC-8FAFD7800346}" type="presParOf" srcId="{74026384-15CD-4076-8506-7EB445A2BB6A}" destId="{9597DA2C-FFA4-43A4-B959-E61D312A8C45}" srcOrd="1" destOrd="0" presId="urn:microsoft.com/office/officeart/2018/2/layout/IconVerticalSolidList"/>
    <dgm:cxn modelId="{551DBBF8-B701-4902-A32D-A8BA954E04E3}" type="presParOf" srcId="{74026384-15CD-4076-8506-7EB445A2BB6A}" destId="{0BB7C763-0CE7-4A3F-80FD-ED47420E4FEC}" srcOrd="2" destOrd="0" presId="urn:microsoft.com/office/officeart/2018/2/layout/IconVerticalSolidList"/>
    <dgm:cxn modelId="{94CA2849-9175-46CE-A86C-52E2EFAEF3AF}" type="presParOf" srcId="{74026384-15CD-4076-8506-7EB445A2BB6A}" destId="{02160C69-98F1-495C-93A8-1655B81DDB7C}" srcOrd="3" destOrd="0" presId="urn:microsoft.com/office/officeart/2018/2/layout/IconVerticalSolidList"/>
    <dgm:cxn modelId="{5FD5EAC1-1A95-45DC-9D8B-E6C14B7B15FA}" type="presParOf" srcId="{18D0A0A7-EE4A-481C-B35C-E6B4AE96B392}" destId="{AE7FE15C-2437-429A-AE7B-2A79BF05D441}" srcOrd="5" destOrd="0" presId="urn:microsoft.com/office/officeart/2018/2/layout/IconVerticalSolidList"/>
    <dgm:cxn modelId="{AC9F53C4-D20F-4915-B0DF-C999357E32E4}" type="presParOf" srcId="{18D0A0A7-EE4A-481C-B35C-E6B4AE96B392}" destId="{0E0550C0-6084-4BC6-87B5-41A8CCF7D58C}" srcOrd="6" destOrd="0" presId="urn:microsoft.com/office/officeart/2018/2/layout/IconVerticalSolidList"/>
    <dgm:cxn modelId="{B9E79A53-E95C-4E5C-AEBC-3F0D821DD386}" type="presParOf" srcId="{0E0550C0-6084-4BC6-87B5-41A8CCF7D58C}" destId="{81A3D7FF-F509-450E-90C8-5B098D5ED510}" srcOrd="0" destOrd="0" presId="urn:microsoft.com/office/officeart/2018/2/layout/IconVerticalSolidList"/>
    <dgm:cxn modelId="{D34B5203-A46D-4C1A-81E0-EEA95066537B}" type="presParOf" srcId="{0E0550C0-6084-4BC6-87B5-41A8CCF7D58C}" destId="{7406C860-FAE8-4626-B5BF-626BEB71FBF2}" srcOrd="1" destOrd="0" presId="urn:microsoft.com/office/officeart/2018/2/layout/IconVerticalSolidList"/>
    <dgm:cxn modelId="{8A185EED-CB80-47D6-8B5B-5D7A4074C088}" type="presParOf" srcId="{0E0550C0-6084-4BC6-87B5-41A8CCF7D58C}" destId="{146E3A9D-F0CC-4B62-9238-C7CEC260EDD7}" srcOrd="2" destOrd="0" presId="urn:microsoft.com/office/officeart/2018/2/layout/IconVerticalSolidList"/>
    <dgm:cxn modelId="{005336CE-1B64-4F9B-8331-866C924856F7}" type="presParOf" srcId="{0E0550C0-6084-4BC6-87B5-41A8CCF7D58C}" destId="{8FA07557-FFCE-4751-B111-3B9C8C13A90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4E5E7A-ED9E-41DC-9A77-CAF673B36978}" type="doc">
      <dgm:prSet loTypeId="urn:microsoft.com/office/officeart/2005/8/layout/hierarchy1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F487BDA4-80A2-4F83-AB47-AD23CBE96CDD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ru-RU" dirty="0"/>
            <a:t>Главной </a:t>
          </a:r>
          <a:r>
            <a:rPr lang="ru-RU" b="1" dirty="0"/>
            <a:t>целью</a:t>
          </a:r>
          <a:r>
            <a:rPr lang="ru-RU" dirty="0"/>
            <a:t> нашего исследования стало </a:t>
          </a:r>
          <a:r>
            <a:rPr lang="ru-RU" b="1" i="1" dirty="0"/>
            <a:t>выявление особенностей социализация современных подростков на разных этапах транзитивности</a:t>
          </a:r>
          <a:r>
            <a:rPr lang="ru-RU" dirty="0"/>
            <a:t>.</a:t>
          </a:r>
          <a:r>
            <a:rPr lang="ru-RU" dirty="0">
              <a:latin typeface="Calibri Light" panose="020F0302020204030204"/>
            </a:rPr>
            <a:t> </a:t>
          </a:r>
          <a:endParaRPr lang="en-US" dirty="0"/>
        </a:p>
      </dgm:t>
    </dgm:pt>
    <dgm:pt modelId="{A93B9EB7-F949-406A-A1DE-9480A962B9A1}" type="parTrans" cxnId="{005ECB2E-BD22-4768-A5E8-B801FE958D7A}">
      <dgm:prSet/>
      <dgm:spPr/>
      <dgm:t>
        <a:bodyPr/>
        <a:lstStyle/>
        <a:p>
          <a:endParaRPr lang="en-US"/>
        </a:p>
      </dgm:t>
    </dgm:pt>
    <dgm:pt modelId="{96E97CF9-52FC-4A4A-B4A3-37272912C328}" type="sibTrans" cxnId="{005ECB2E-BD22-4768-A5E8-B801FE958D7A}">
      <dgm:prSet/>
      <dgm:spPr/>
      <dgm:t>
        <a:bodyPr/>
        <a:lstStyle/>
        <a:p>
          <a:endParaRPr lang="en-US"/>
        </a:p>
      </dgm:t>
    </dgm:pt>
    <dgm:pt modelId="{3330660B-7561-4EB5-B5F4-8B6A4F44BD1A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ru-RU" b="1"/>
            <a:t>Объектом</a:t>
          </a:r>
          <a:r>
            <a:rPr lang="ru-RU"/>
            <a:t> исследования стали </a:t>
          </a:r>
          <a:r>
            <a:rPr lang="ru-RU" b="1" i="1"/>
            <a:t>психологические особенности социализации современных подростков в ситуациях стабильности и кризисной транзитивности</a:t>
          </a:r>
          <a:r>
            <a:rPr lang="ru-RU"/>
            <a:t>.</a:t>
          </a:r>
          <a:r>
            <a:rPr lang="ru-RU">
              <a:latin typeface="Calibri Light" panose="020F0302020204030204"/>
            </a:rPr>
            <a:t> </a:t>
          </a:r>
          <a:endParaRPr lang="en-US"/>
        </a:p>
      </dgm:t>
    </dgm:pt>
    <dgm:pt modelId="{1F32832A-B757-4856-AED0-DE0260ADB2B5}" type="parTrans" cxnId="{0E26DEF4-2A8D-4922-8D3A-C1F39546A29C}">
      <dgm:prSet/>
      <dgm:spPr/>
      <dgm:t>
        <a:bodyPr/>
        <a:lstStyle/>
        <a:p>
          <a:endParaRPr lang="en-US"/>
        </a:p>
      </dgm:t>
    </dgm:pt>
    <dgm:pt modelId="{BFBFD42B-1E60-4E00-B1F4-53AA040C612D}" type="sibTrans" cxnId="{0E26DEF4-2A8D-4922-8D3A-C1F39546A29C}">
      <dgm:prSet/>
      <dgm:spPr/>
      <dgm:t>
        <a:bodyPr/>
        <a:lstStyle/>
        <a:p>
          <a:endParaRPr lang="en-US"/>
        </a:p>
      </dgm:t>
    </dgm:pt>
    <dgm:pt modelId="{6D15CDAF-9E54-44F2-A588-A3B5C50BD813}" type="pres">
      <dgm:prSet presAssocID="{624E5E7A-ED9E-41DC-9A77-CAF673B3697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B713A37-84A6-4427-B160-3771F4D7EF0A}" type="pres">
      <dgm:prSet presAssocID="{F487BDA4-80A2-4F83-AB47-AD23CBE96CDD}" presName="hierRoot1" presStyleCnt="0"/>
      <dgm:spPr/>
    </dgm:pt>
    <dgm:pt modelId="{590FB4FF-43EC-4A81-8AA0-EFC7D806467C}" type="pres">
      <dgm:prSet presAssocID="{F487BDA4-80A2-4F83-AB47-AD23CBE96CDD}" presName="composite" presStyleCnt="0"/>
      <dgm:spPr/>
    </dgm:pt>
    <dgm:pt modelId="{042F24DD-23E3-4B12-95BC-337BED40ED8D}" type="pres">
      <dgm:prSet presAssocID="{F487BDA4-80A2-4F83-AB47-AD23CBE96CDD}" presName="background" presStyleLbl="node0" presStyleIdx="0" presStyleCnt="2"/>
      <dgm:spPr/>
    </dgm:pt>
    <dgm:pt modelId="{5EC4E024-19F3-4806-98F2-6446735D59C5}" type="pres">
      <dgm:prSet presAssocID="{F487BDA4-80A2-4F83-AB47-AD23CBE96CDD}" presName="text" presStyleLbl="fgAcc0" presStyleIdx="0" presStyleCnt="2">
        <dgm:presLayoutVars>
          <dgm:chPref val="3"/>
        </dgm:presLayoutVars>
      </dgm:prSet>
      <dgm:spPr/>
    </dgm:pt>
    <dgm:pt modelId="{0D04F50E-8CA7-4B9D-9839-E8CAE72FE896}" type="pres">
      <dgm:prSet presAssocID="{F487BDA4-80A2-4F83-AB47-AD23CBE96CDD}" presName="hierChild2" presStyleCnt="0"/>
      <dgm:spPr/>
    </dgm:pt>
    <dgm:pt modelId="{5DF98CB7-E472-4722-B7A0-0F5FE0A02049}" type="pres">
      <dgm:prSet presAssocID="{3330660B-7561-4EB5-B5F4-8B6A4F44BD1A}" presName="hierRoot1" presStyleCnt="0"/>
      <dgm:spPr/>
    </dgm:pt>
    <dgm:pt modelId="{D78707F3-2EF0-4547-B6DB-55DE61709233}" type="pres">
      <dgm:prSet presAssocID="{3330660B-7561-4EB5-B5F4-8B6A4F44BD1A}" presName="composite" presStyleCnt="0"/>
      <dgm:spPr/>
    </dgm:pt>
    <dgm:pt modelId="{9C99E52C-3F1D-4663-A0E1-AB5A4EA12A88}" type="pres">
      <dgm:prSet presAssocID="{3330660B-7561-4EB5-B5F4-8B6A4F44BD1A}" presName="background" presStyleLbl="node0" presStyleIdx="1" presStyleCnt="2"/>
      <dgm:spPr/>
    </dgm:pt>
    <dgm:pt modelId="{F6583AA9-F19B-426D-8F2C-EFCD55B75F7F}" type="pres">
      <dgm:prSet presAssocID="{3330660B-7561-4EB5-B5F4-8B6A4F44BD1A}" presName="text" presStyleLbl="fgAcc0" presStyleIdx="1" presStyleCnt="2">
        <dgm:presLayoutVars>
          <dgm:chPref val="3"/>
        </dgm:presLayoutVars>
      </dgm:prSet>
      <dgm:spPr/>
    </dgm:pt>
    <dgm:pt modelId="{254ACCA3-9FFA-4C9D-A473-EBDF5DB0890E}" type="pres">
      <dgm:prSet presAssocID="{3330660B-7561-4EB5-B5F4-8B6A4F44BD1A}" presName="hierChild2" presStyleCnt="0"/>
      <dgm:spPr/>
    </dgm:pt>
  </dgm:ptLst>
  <dgm:cxnLst>
    <dgm:cxn modelId="{799ABB0A-5CD1-42C4-8CF9-C4BC9C8FC913}" type="presOf" srcId="{3330660B-7561-4EB5-B5F4-8B6A4F44BD1A}" destId="{F6583AA9-F19B-426D-8F2C-EFCD55B75F7F}" srcOrd="0" destOrd="0" presId="urn:microsoft.com/office/officeart/2005/8/layout/hierarchy1"/>
    <dgm:cxn modelId="{005ECB2E-BD22-4768-A5E8-B801FE958D7A}" srcId="{624E5E7A-ED9E-41DC-9A77-CAF673B36978}" destId="{F487BDA4-80A2-4F83-AB47-AD23CBE96CDD}" srcOrd="0" destOrd="0" parTransId="{A93B9EB7-F949-406A-A1DE-9480A962B9A1}" sibTransId="{96E97CF9-52FC-4A4A-B4A3-37272912C328}"/>
    <dgm:cxn modelId="{E98A687F-4B53-415D-9AFF-802B372D8E06}" type="presOf" srcId="{F487BDA4-80A2-4F83-AB47-AD23CBE96CDD}" destId="{5EC4E024-19F3-4806-98F2-6446735D59C5}" srcOrd="0" destOrd="0" presId="urn:microsoft.com/office/officeart/2005/8/layout/hierarchy1"/>
    <dgm:cxn modelId="{47D44791-E65E-4870-9811-2A7DF2B0F83F}" type="presOf" srcId="{624E5E7A-ED9E-41DC-9A77-CAF673B36978}" destId="{6D15CDAF-9E54-44F2-A588-A3B5C50BD813}" srcOrd="0" destOrd="0" presId="urn:microsoft.com/office/officeart/2005/8/layout/hierarchy1"/>
    <dgm:cxn modelId="{0E26DEF4-2A8D-4922-8D3A-C1F39546A29C}" srcId="{624E5E7A-ED9E-41DC-9A77-CAF673B36978}" destId="{3330660B-7561-4EB5-B5F4-8B6A4F44BD1A}" srcOrd="1" destOrd="0" parTransId="{1F32832A-B757-4856-AED0-DE0260ADB2B5}" sibTransId="{BFBFD42B-1E60-4E00-B1F4-53AA040C612D}"/>
    <dgm:cxn modelId="{C66F5E53-7AC5-4A85-9BA5-51244C29A17E}" type="presParOf" srcId="{6D15CDAF-9E54-44F2-A588-A3B5C50BD813}" destId="{CB713A37-84A6-4427-B160-3771F4D7EF0A}" srcOrd="0" destOrd="0" presId="urn:microsoft.com/office/officeart/2005/8/layout/hierarchy1"/>
    <dgm:cxn modelId="{889C03DD-710D-4387-B84E-09E19DD5B649}" type="presParOf" srcId="{CB713A37-84A6-4427-B160-3771F4D7EF0A}" destId="{590FB4FF-43EC-4A81-8AA0-EFC7D806467C}" srcOrd="0" destOrd="0" presId="urn:microsoft.com/office/officeart/2005/8/layout/hierarchy1"/>
    <dgm:cxn modelId="{37A1F5EC-880F-48E5-B556-57C96F2C9CD0}" type="presParOf" srcId="{590FB4FF-43EC-4A81-8AA0-EFC7D806467C}" destId="{042F24DD-23E3-4B12-95BC-337BED40ED8D}" srcOrd="0" destOrd="0" presId="urn:microsoft.com/office/officeart/2005/8/layout/hierarchy1"/>
    <dgm:cxn modelId="{E0FA616C-C47D-49E0-8E66-4FFFBDA86C9A}" type="presParOf" srcId="{590FB4FF-43EC-4A81-8AA0-EFC7D806467C}" destId="{5EC4E024-19F3-4806-98F2-6446735D59C5}" srcOrd="1" destOrd="0" presId="urn:microsoft.com/office/officeart/2005/8/layout/hierarchy1"/>
    <dgm:cxn modelId="{E832A043-014A-454F-875D-A87C3270992A}" type="presParOf" srcId="{CB713A37-84A6-4427-B160-3771F4D7EF0A}" destId="{0D04F50E-8CA7-4B9D-9839-E8CAE72FE896}" srcOrd="1" destOrd="0" presId="urn:microsoft.com/office/officeart/2005/8/layout/hierarchy1"/>
    <dgm:cxn modelId="{048396F3-21BB-46A7-9C21-001C8E338A66}" type="presParOf" srcId="{6D15CDAF-9E54-44F2-A588-A3B5C50BD813}" destId="{5DF98CB7-E472-4722-B7A0-0F5FE0A02049}" srcOrd="1" destOrd="0" presId="urn:microsoft.com/office/officeart/2005/8/layout/hierarchy1"/>
    <dgm:cxn modelId="{639F8F0F-A07B-40EF-ADD7-A83761D833D4}" type="presParOf" srcId="{5DF98CB7-E472-4722-B7A0-0F5FE0A02049}" destId="{D78707F3-2EF0-4547-B6DB-55DE61709233}" srcOrd="0" destOrd="0" presId="urn:microsoft.com/office/officeart/2005/8/layout/hierarchy1"/>
    <dgm:cxn modelId="{3B914F39-B2E0-4629-985A-132ED871035C}" type="presParOf" srcId="{D78707F3-2EF0-4547-B6DB-55DE61709233}" destId="{9C99E52C-3F1D-4663-A0E1-AB5A4EA12A88}" srcOrd="0" destOrd="0" presId="urn:microsoft.com/office/officeart/2005/8/layout/hierarchy1"/>
    <dgm:cxn modelId="{C5213CB7-FA7A-4BFD-B748-B978208DCB85}" type="presParOf" srcId="{D78707F3-2EF0-4547-B6DB-55DE61709233}" destId="{F6583AA9-F19B-426D-8F2C-EFCD55B75F7F}" srcOrd="1" destOrd="0" presId="urn:microsoft.com/office/officeart/2005/8/layout/hierarchy1"/>
    <dgm:cxn modelId="{2EF7D20A-D76B-460E-8E8B-C458A55CE728}" type="presParOf" srcId="{5DF98CB7-E472-4722-B7A0-0F5FE0A02049}" destId="{254ACCA3-9FFA-4C9D-A473-EBDF5DB0890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CCD4C9-1100-493B-9317-63BCE53ED77B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DA172E5-A99D-434D-9842-EBA5848E4710}">
      <dgm:prSet/>
      <dgm:spPr/>
      <dgm:t>
        <a:bodyPr/>
        <a:lstStyle/>
        <a:p>
          <a:r>
            <a:rPr lang="ru-RU"/>
            <a:t>Психологические характеристики социализации изучались «Методикой диагностики социально-психологической адаптации» К.Роджерса и Р.Даймонда (адаптация Осницкого К.А.). </a:t>
          </a:r>
          <a:endParaRPr lang="en-US"/>
        </a:p>
      </dgm:t>
    </dgm:pt>
    <dgm:pt modelId="{42C754CC-F729-4F46-B497-FB4BEA7456A2}" type="parTrans" cxnId="{587D1520-7491-4104-A98C-EEC0F26E06BC}">
      <dgm:prSet/>
      <dgm:spPr/>
      <dgm:t>
        <a:bodyPr/>
        <a:lstStyle/>
        <a:p>
          <a:endParaRPr lang="en-US"/>
        </a:p>
      </dgm:t>
    </dgm:pt>
    <dgm:pt modelId="{2B6C08BE-6C57-4226-BD9C-6339C261C403}" type="sibTrans" cxnId="{587D1520-7491-4104-A98C-EEC0F26E06BC}">
      <dgm:prSet/>
      <dgm:spPr/>
      <dgm:t>
        <a:bodyPr/>
        <a:lstStyle/>
        <a:p>
          <a:endParaRPr lang="en-US"/>
        </a:p>
      </dgm:t>
    </dgm:pt>
    <dgm:pt modelId="{7872846E-B8C2-49E2-BB56-1F375998905E}">
      <dgm:prSet/>
      <dgm:spPr/>
      <dgm:t>
        <a:bodyPr/>
        <a:lstStyle/>
        <a:p>
          <a:r>
            <a:rPr lang="ru-RU"/>
            <a:t>Выявление особенностей социализации осуществлялось посредством программы STATISTICA 12.0 с использованием непараметрического критерия Манна-Уитни (Manna-Whitney U-test) и описательной статистики.</a:t>
          </a:r>
          <a:endParaRPr lang="en-US"/>
        </a:p>
      </dgm:t>
    </dgm:pt>
    <dgm:pt modelId="{7DDC4D7F-39C6-4180-8AFD-61ED64871721}" type="parTrans" cxnId="{FA5DF13A-4CE6-42D3-99BA-6E86AF0ABAED}">
      <dgm:prSet/>
      <dgm:spPr/>
      <dgm:t>
        <a:bodyPr/>
        <a:lstStyle/>
        <a:p>
          <a:endParaRPr lang="en-US"/>
        </a:p>
      </dgm:t>
    </dgm:pt>
    <dgm:pt modelId="{12EDB02E-031A-42CF-A104-6B8E02291EF0}" type="sibTrans" cxnId="{FA5DF13A-4CE6-42D3-99BA-6E86AF0ABAED}">
      <dgm:prSet/>
      <dgm:spPr/>
      <dgm:t>
        <a:bodyPr/>
        <a:lstStyle/>
        <a:p>
          <a:endParaRPr lang="en-US"/>
        </a:p>
      </dgm:t>
    </dgm:pt>
    <dgm:pt modelId="{4EFE12E0-4D28-4FCA-BD18-4BAA533ED5E5}" type="pres">
      <dgm:prSet presAssocID="{86CCD4C9-1100-493B-9317-63BCE53ED77B}" presName="Name0" presStyleCnt="0">
        <dgm:presLayoutVars>
          <dgm:dir/>
          <dgm:animLvl val="lvl"/>
          <dgm:resizeHandles val="exact"/>
        </dgm:presLayoutVars>
      </dgm:prSet>
      <dgm:spPr/>
    </dgm:pt>
    <dgm:pt modelId="{9CFB1288-DC9E-42DD-8A96-99B640D26457}" type="pres">
      <dgm:prSet presAssocID="{7872846E-B8C2-49E2-BB56-1F375998905E}" presName="boxAndChildren" presStyleCnt="0"/>
      <dgm:spPr/>
    </dgm:pt>
    <dgm:pt modelId="{8B32E791-E536-4BE7-83D7-F73641944AD5}" type="pres">
      <dgm:prSet presAssocID="{7872846E-B8C2-49E2-BB56-1F375998905E}" presName="parentTextBox" presStyleLbl="node1" presStyleIdx="0" presStyleCnt="2"/>
      <dgm:spPr/>
    </dgm:pt>
    <dgm:pt modelId="{059113C9-7D29-4F52-8DA2-58D58A038F7F}" type="pres">
      <dgm:prSet presAssocID="{2B6C08BE-6C57-4226-BD9C-6339C261C403}" presName="sp" presStyleCnt="0"/>
      <dgm:spPr/>
    </dgm:pt>
    <dgm:pt modelId="{EE3EAF27-1DB6-47A9-90DE-C7F655290695}" type="pres">
      <dgm:prSet presAssocID="{ADA172E5-A99D-434D-9842-EBA5848E4710}" presName="arrowAndChildren" presStyleCnt="0"/>
      <dgm:spPr/>
    </dgm:pt>
    <dgm:pt modelId="{EF64C305-9B3A-4E5F-A6EF-383390297DC7}" type="pres">
      <dgm:prSet presAssocID="{ADA172E5-A99D-434D-9842-EBA5848E4710}" presName="parentTextArrow" presStyleLbl="node1" presStyleIdx="1" presStyleCnt="2"/>
      <dgm:spPr/>
    </dgm:pt>
  </dgm:ptLst>
  <dgm:cxnLst>
    <dgm:cxn modelId="{587D1520-7491-4104-A98C-EEC0F26E06BC}" srcId="{86CCD4C9-1100-493B-9317-63BCE53ED77B}" destId="{ADA172E5-A99D-434D-9842-EBA5848E4710}" srcOrd="0" destOrd="0" parTransId="{42C754CC-F729-4F46-B497-FB4BEA7456A2}" sibTransId="{2B6C08BE-6C57-4226-BD9C-6339C261C403}"/>
    <dgm:cxn modelId="{FA5DF13A-4CE6-42D3-99BA-6E86AF0ABAED}" srcId="{86CCD4C9-1100-493B-9317-63BCE53ED77B}" destId="{7872846E-B8C2-49E2-BB56-1F375998905E}" srcOrd="1" destOrd="0" parTransId="{7DDC4D7F-39C6-4180-8AFD-61ED64871721}" sibTransId="{12EDB02E-031A-42CF-A104-6B8E02291EF0}"/>
    <dgm:cxn modelId="{AE328075-04FC-4F04-AA51-5263201EF81E}" type="presOf" srcId="{86CCD4C9-1100-493B-9317-63BCE53ED77B}" destId="{4EFE12E0-4D28-4FCA-BD18-4BAA533ED5E5}" srcOrd="0" destOrd="0" presId="urn:microsoft.com/office/officeart/2005/8/layout/process4"/>
    <dgm:cxn modelId="{8E9B6EBB-7B16-48FD-A4B2-8718E0B68D91}" type="presOf" srcId="{ADA172E5-A99D-434D-9842-EBA5848E4710}" destId="{EF64C305-9B3A-4E5F-A6EF-383390297DC7}" srcOrd="0" destOrd="0" presId="urn:microsoft.com/office/officeart/2005/8/layout/process4"/>
    <dgm:cxn modelId="{5ECCECCA-4C50-47CD-B2E7-93983E3964D4}" type="presOf" srcId="{7872846E-B8C2-49E2-BB56-1F375998905E}" destId="{8B32E791-E536-4BE7-83D7-F73641944AD5}" srcOrd="0" destOrd="0" presId="urn:microsoft.com/office/officeart/2005/8/layout/process4"/>
    <dgm:cxn modelId="{F9F8E106-911D-4ECD-8D22-9DACDEDF9746}" type="presParOf" srcId="{4EFE12E0-4D28-4FCA-BD18-4BAA533ED5E5}" destId="{9CFB1288-DC9E-42DD-8A96-99B640D26457}" srcOrd="0" destOrd="0" presId="urn:microsoft.com/office/officeart/2005/8/layout/process4"/>
    <dgm:cxn modelId="{A073FD5F-1958-4A5E-8965-4358C45DFC8A}" type="presParOf" srcId="{9CFB1288-DC9E-42DD-8A96-99B640D26457}" destId="{8B32E791-E536-4BE7-83D7-F73641944AD5}" srcOrd="0" destOrd="0" presId="urn:microsoft.com/office/officeart/2005/8/layout/process4"/>
    <dgm:cxn modelId="{4A7BA1FF-6F3A-4C02-A548-4B7F0406AEAE}" type="presParOf" srcId="{4EFE12E0-4D28-4FCA-BD18-4BAA533ED5E5}" destId="{059113C9-7D29-4F52-8DA2-58D58A038F7F}" srcOrd="1" destOrd="0" presId="urn:microsoft.com/office/officeart/2005/8/layout/process4"/>
    <dgm:cxn modelId="{A8A02759-1420-4089-9964-68004E7BC405}" type="presParOf" srcId="{4EFE12E0-4D28-4FCA-BD18-4BAA533ED5E5}" destId="{EE3EAF27-1DB6-47A9-90DE-C7F655290695}" srcOrd="2" destOrd="0" presId="urn:microsoft.com/office/officeart/2005/8/layout/process4"/>
    <dgm:cxn modelId="{B60A4299-BC4D-408F-A00C-54789BD361C7}" type="presParOf" srcId="{EE3EAF27-1DB6-47A9-90DE-C7F655290695}" destId="{EF64C305-9B3A-4E5F-A6EF-383390297DC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02FDD-0DF2-4DDA-8C95-6633764A5D42}">
      <dsp:nvSpPr>
        <dsp:cNvPr id="0" name=""/>
        <dsp:cNvSpPr/>
      </dsp:nvSpPr>
      <dsp:spPr>
        <a:xfrm>
          <a:off x="0" y="3755"/>
          <a:ext cx="7543903" cy="12989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1FC20-BD14-4DF2-84F1-C4A0680B64FA}">
      <dsp:nvSpPr>
        <dsp:cNvPr id="0" name=""/>
        <dsp:cNvSpPr/>
      </dsp:nvSpPr>
      <dsp:spPr>
        <a:xfrm>
          <a:off x="392933" y="296020"/>
          <a:ext cx="715123" cy="7144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9852A-A17F-4A3B-B984-DA501A14FF92}">
      <dsp:nvSpPr>
        <dsp:cNvPr id="0" name=""/>
        <dsp:cNvSpPr/>
      </dsp:nvSpPr>
      <dsp:spPr>
        <a:xfrm>
          <a:off x="1500990" y="3755"/>
          <a:ext cx="5709352" cy="1300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607" tIns="137607" rIns="137607" bIns="137607" numCol="1" spcCol="1270" anchor="ctr" anchorCtr="0">
          <a:noAutofit/>
        </a:bodyPr>
        <a:lstStyle/>
        <a:p>
          <a:pPr marL="0" lvl="0" indent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alibri Light" panose="020F0302020204030204"/>
            </a:rPr>
            <a:t>Протекает</a:t>
          </a:r>
          <a:r>
            <a:rPr lang="ru-RU" sz="1600" kern="1200" dirty="0"/>
            <a:t> в рамках </a:t>
          </a:r>
          <a:r>
            <a:rPr lang="ru-RU" sz="1600" b="1" kern="1200" dirty="0"/>
            <a:t>транзитивного общества</a:t>
          </a:r>
          <a:r>
            <a:rPr lang="ru-RU" sz="1600" kern="1200" dirty="0"/>
            <a:t>, которое является «внешней оболочкой жизненного пространства», характеризующейся </a:t>
          </a:r>
          <a:r>
            <a:rPr lang="ru-RU" sz="1600" b="1" kern="1200" dirty="0"/>
            <a:t>неопределенностью, постоянной изменчивостью и наличием множества выборов</a:t>
          </a:r>
          <a:r>
            <a:rPr lang="ru-RU" sz="1600" kern="1200" dirty="0"/>
            <a:t> (Марцинковская, 2015).</a:t>
          </a:r>
          <a:r>
            <a:rPr lang="ru-RU" sz="1600" kern="1200" dirty="0">
              <a:latin typeface="Calibri Light" panose="020F0302020204030204"/>
            </a:rPr>
            <a:t> </a:t>
          </a:r>
          <a:endParaRPr lang="en-US" sz="1600" kern="1200" dirty="0"/>
        </a:p>
      </dsp:txBody>
      <dsp:txXfrm>
        <a:off x="1500990" y="3755"/>
        <a:ext cx="5709352" cy="1300223"/>
      </dsp:txXfrm>
    </dsp:sp>
    <dsp:sp modelId="{9051434B-7767-4F2E-A75B-E078640C56C7}">
      <dsp:nvSpPr>
        <dsp:cNvPr id="0" name=""/>
        <dsp:cNvSpPr/>
      </dsp:nvSpPr>
      <dsp:spPr>
        <a:xfrm>
          <a:off x="0" y="1619185"/>
          <a:ext cx="7543903" cy="12989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65BCB-60E0-421D-9A7D-114744D7FB7B}">
      <dsp:nvSpPr>
        <dsp:cNvPr id="0" name=""/>
        <dsp:cNvSpPr/>
      </dsp:nvSpPr>
      <dsp:spPr>
        <a:xfrm>
          <a:off x="392933" y="1911449"/>
          <a:ext cx="715123" cy="7144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7AD95B-85F7-4CF0-984D-A5EB91D543C5}">
      <dsp:nvSpPr>
        <dsp:cNvPr id="0" name=""/>
        <dsp:cNvSpPr/>
      </dsp:nvSpPr>
      <dsp:spPr>
        <a:xfrm>
          <a:off x="1500990" y="1619185"/>
          <a:ext cx="5709352" cy="1300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607" tIns="137607" rIns="137607" bIns="137607" numCol="1" spcCol="1270" anchor="ctr" anchorCtr="0">
          <a:noAutofit/>
        </a:bodyPr>
        <a:lstStyle/>
        <a:p>
          <a:pPr marL="0" lvl="0" indent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При этом транзитивность может протекать в двух содержательно разных формах – </a:t>
          </a:r>
          <a:r>
            <a:rPr lang="ru-RU" sz="1600" b="1" kern="1200"/>
            <a:t>жесткой (кризисной) и текучей </a:t>
          </a:r>
          <a:r>
            <a:rPr lang="ru-RU" sz="1600" kern="1200"/>
            <a:t>(Марцинковская, 2018).</a:t>
          </a:r>
          <a:r>
            <a:rPr lang="ru-RU" sz="1600" kern="1200">
              <a:latin typeface="Calibri Light" panose="020F0302020204030204"/>
            </a:rPr>
            <a:t> </a:t>
          </a:r>
          <a:endParaRPr lang="en-US" sz="1600" kern="1200"/>
        </a:p>
      </dsp:txBody>
      <dsp:txXfrm>
        <a:off x="1500990" y="1619185"/>
        <a:ext cx="5709352" cy="1300223"/>
      </dsp:txXfrm>
    </dsp:sp>
    <dsp:sp modelId="{8DD744E5-4D67-4C11-A1D0-D8AB9D5450AE}">
      <dsp:nvSpPr>
        <dsp:cNvPr id="0" name=""/>
        <dsp:cNvSpPr/>
      </dsp:nvSpPr>
      <dsp:spPr>
        <a:xfrm>
          <a:off x="0" y="3234614"/>
          <a:ext cx="7543903" cy="12989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97DA2C-FFA4-43A4-B959-E61D312A8C45}">
      <dsp:nvSpPr>
        <dsp:cNvPr id="0" name=""/>
        <dsp:cNvSpPr/>
      </dsp:nvSpPr>
      <dsp:spPr>
        <a:xfrm>
          <a:off x="392933" y="3526879"/>
          <a:ext cx="715123" cy="7144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60C69-98F1-495C-93A8-1655B81DDB7C}">
      <dsp:nvSpPr>
        <dsp:cNvPr id="0" name=""/>
        <dsp:cNvSpPr/>
      </dsp:nvSpPr>
      <dsp:spPr>
        <a:xfrm>
          <a:off x="1500990" y="3234614"/>
          <a:ext cx="5709352" cy="1300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607" tIns="137607" rIns="137607" bIns="137607" numCol="1" spcCol="1270" anchor="ctr" anchorCtr="0">
          <a:noAutofit/>
        </a:bodyPr>
        <a:lstStyle/>
        <a:p>
          <a:pPr marL="0" lvl="0" indent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Сам же подростковый возраст является переломным этапом в становлении жизненного пространства: </a:t>
          </a:r>
          <a:r>
            <a:rPr lang="ru-RU" sz="1600" b="1" kern="1200" dirty="0"/>
            <a:t>происходит увеличение его широты и возрастает дифференциация уровней, усложняется организация и изменяется подвижность и жесткость его границ </a:t>
          </a:r>
          <a:r>
            <a:rPr lang="ru-RU" sz="1600" kern="1200" dirty="0"/>
            <a:t>(Левин, 2000).</a:t>
          </a:r>
          <a:r>
            <a:rPr lang="ru-RU" sz="1600" kern="1200" dirty="0">
              <a:latin typeface="Calibri Light" panose="020F0302020204030204"/>
            </a:rPr>
            <a:t> </a:t>
          </a:r>
          <a:endParaRPr lang="en-US" sz="1600" kern="1200" dirty="0"/>
        </a:p>
      </dsp:txBody>
      <dsp:txXfrm>
        <a:off x="1500990" y="3234614"/>
        <a:ext cx="5709352" cy="1300223"/>
      </dsp:txXfrm>
    </dsp:sp>
    <dsp:sp modelId="{81A3D7FF-F509-450E-90C8-5B098D5ED510}">
      <dsp:nvSpPr>
        <dsp:cNvPr id="0" name=""/>
        <dsp:cNvSpPr/>
      </dsp:nvSpPr>
      <dsp:spPr>
        <a:xfrm>
          <a:off x="0" y="4850044"/>
          <a:ext cx="7543903" cy="12989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6C860-FAE8-4626-B5BF-626BEB71FBF2}">
      <dsp:nvSpPr>
        <dsp:cNvPr id="0" name=""/>
        <dsp:cNvSpPr/>
      </dsp:nvSpPr>
      <dsp:spPr>
        <a:xfrm>
          <a:off x="392933" y="5142309"/>
          <a:ext cx="715123" cy="7144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07557-FFCE-4751-B111-3B9C8C13A904}">
      <dsp:nvSpPr>
        <dsp:cNvPr id="0" name=""/>
        <dsp:cNvSpPr/>
      </dsp:nvSpPr>
      <dsp:spPr>
        <a:xfrm>
          <a:off x="1500990" y="4850044"/>
          <a:ext cx="5709352" cy="1300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607" tIns="137607" rIns="137607" bIns="137607" numCol="1" spcCol="1270" anchor="ctr" anchorCtr="0">
          <a:noAutofit/>
        </a:bodyPr>
        <a:lstStyle/>
        <a:p>
          <a:pPr marL="0" lvl="0" indent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Таким образом, </a:t>
          </a:r>
          <a:r>
            <a:rPr lang="ru-RU" sz="1600" b="1" kern="1200" dirty="0"/>
            <a:t>изменения жизненного пространства подростков в условиях жесткой и текучей транзитивности теснейшим образом взаимосвязано с особенностями их социализации</a:t>
          </a:r>
          <a:r>
            <a:rPr lang="ru-RU" sz="1600" kern="1200" dirty="0"/>
            <a:t>.</a:t>
          </a:r>
          <a:r>
            <a:rPr lang="ru-RU" sz="1600" kern="1200" dirty="0">
              <a:latin typeface="Calibri Light" panose="020F0302020204030204"/>
            </a:rPr>
            <a:t> </a:t>
          </a:r>
          <a:endParaRPr lang="en-US" sz="1600" kern="1200" dirty="0"/>
        </a:p>
      </dsp:txBody>
      <dsp:txXfrm>
        <a:off x="1500990" y="4850044"/>
        <a:ext cx="5709352" cy="1300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F24DD-23E3-4B12-95BC-337BED40ED8D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4E024-19F3-4806-98F2-6446735D59C5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Главной </a:t>
          </a:r>
          <a:r>
            <a:rPr lang="ru-RU" sz="2400" b="1" kern="1200" dirty="0"/>
            <a:t>целью</a:t>
          </a:r>
          <a:r>
            <a:rPr lang="ru-RU" sz="2400" kern="1200" dirty="0"/>
            <a:t> нашего исследования стало </a:t>
          </a:r>
          <a:r>
            <a:rPr lang="ru-RU" sz="2400" b="1" i="1" kern="1200" dirty="0"/>
            <a:t>выявление особенностей социализация современных подростков на разных этапах транзитивности</a:t>
          </a:r>
          <a:r>
            <a:rPr lang="ru-RU" sz="2400" kern="1200" dirty="0"/>
            <a:t>.</a:t>
          </a:r>
          <a:r>
            <a:rPr lang="ru-RU" sz="2400" kern="1200" dirty="0">
              <a:latin typeface="Calibri Light" panose="020F0302020204030204"/>
            </a:rPr>
            <a:t> </a:t>
          </a:r>
          <a:endParaRPr lang="en-US" sz="2400" kern="1200" dirty="0"/>
        </a:p>
      </dsp:txBody>
      <dsp:txXfrm>
        <a:off x="585701" y="1066737"/>
        <a:ext cx="4337991" cy="2693452"/>
      </dsp:txXfrm>
    </dsp:sp>
    <dsp:sp modelId="{9C99E52C-3F1D-4663-A0E1-AB5A4EA12A88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583AA9-F19B-426D-8F2C-EFCD55B75F7F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/>
            <a:t>Объектом</a:t>
          </a:r>
          <a:r>
            <a:rPr lang="ru-RU" sz="2400" kern="1200"/>
            <a:t> исследования стали </a:t>
          </a:r>
          <a:r>
            <a:rPr lang="ru-RU" sz="2400" b="1" i="1" kern="1200"/>
            <a:t>психологические особенности социализации современных подростков в ситуациях стабильности и кризисной транзитивности</a:t>
          </a:r>
          <a:r>
            <a:rPr lang="ru-RU" sz="2400" kern="1200"/>
            <a:t>.</a:t>
          </a:r>
          <a:r>
            <a:rPr lang="ru-RU" sz="2400" kern="1200">
              <a:latin typeface="Calibri Light" panose="020F0302020204030204"/>
            </a:rPr>
            <a:t> </a:t>
          </a:r>
          <a:endParaRPr lang="en-US" sz="2400" kern="1200"/>
        </a:p>
      </dsp:txBody>
      <dsp:txXfrm>
        <a:off x="6092527" y="1066737"/>
        <a:ext cx="4337991" cy="26934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2E791-E536-4BE7-83D7-F73641944AD5}">
      <dsp:nvSpPr>
        <dsp:cNvPr id="0" name=""/>
        <dsp:cNvSpPr/>
      </dsp:nvSpPr>
      <dsp:spPr>
        <a:xfrm>
          <a:off x="0" y="2626263"/>
          <a:ext cx="10515600" cy="17231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Выявление особенностей социализации осуществлялось посредством программы STATISTICA 12.0 с использованием непараметрического критерия Манна-Уитни (Manna-Whitney U-test) и описательной статистики.</a:t>
          </a:r>
          <a:endParaRPr lang="en-US" sz="2500" kern="1200"/>
        </a:p>
      </dsp:txBody>
      <dsp:txXfrm>
        <a:off x="0" y="2626263"/>
        <a:ext cx="10515600" cy="1723112"/>
      </dsp:txXfrm>
    </dsp:sp>
    <dsp:sp modelId="{EF64C305-9B3A-4E5F-A6EF-383390297DC7}">
      <dsp:nvSpPr>
        <dsp:cNvPr id="0" name=""/>
        <dsp:cNvSpPr/>
      </dsp:nvSpPr>
      <dsp:spPr>
        <a:xfrm rot="10800000">
          <a:off x="0" y="1962"/>
          <a:ext cx="10515600" cy="2650147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Психологические характеристики социализации изучались «Методикой диагностики социально-психологической адаптации» К.Роджерса и Р.Даймонда (адаптация Осницкого К.А.). </a:t>
          </a:r>
          <a:endParaRPr lang="en-US" sz="2500" kern="1200"/>
        </a:p>
      </dsp:txBody>
      <dsp:txXfrm rot="10800000">
        <a:off x="0" y="1962"/>
        <a:ext cx="10515600" cy="1721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0D3C1-FE25-4AC9-A99D-7FF2FB145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67B61A-7C09-446D-97BC-9CEB95D71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1F303B-5D5D-44A4-92DD-9A7B632E7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4F88-A0EC-4396-8A35-3EAFA0E219FA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20F919-AA74-4DC4-AF18-3627C6794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1C0162-3E61-42E4-960E-5B0CBFAC9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C0C6-CCD6-49C9-842C-BC0B4842F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70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CE3D4-D319-42F0-8CDE-C47CA23C1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3B49F-3752-45EC-8449-D171E8212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596F01-6C1B-4DC0-A5AE-384D59D7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4F88-A0EC-4396-8A35-3EAFA0E219FA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EE6D4B-53BB-48B9-98C1-AA62B558B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EAD050-2809-4B7C-B9D6-BD48D2D8A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C0C6-CCD6-49C9-842C-BC0B4842F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81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14EC5E3-E634-43EE-ACF6-3166623AC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8EF142-9257-4A28-AB52-3380AFB59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E3F64-7A56-4530-80E6-1A1B860D8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4F88-A0EC-4396-8A35-3EAFA0E219FA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E9C10-8B72-4D86-B8A0-BC4DD6961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B4E8CD-CA70-484C-8755-63CDDC54F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C0C6-CCD6-49C9-842C-BC0B4842F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58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E801C2-9345-4205-8423-50C12CAA6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0D538F-B5D9-47B4-8304-192B63B23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9805C6-7F96-452F-9663-DDA6490A5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4F88-A0EC-4396-8A35-3EAFA0E219FA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22C5CC-E88B-4E84-AAF9-6AA5E4DF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B2ACF3-7431-4887-81B4-1E49B03B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C0C6-CCD6-49C9-842C-BC0B4842F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9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07F8E-0A4B-4FA5-B48B-1FB959998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E79BE6-9E26-4FFC-A8A2-8385D24CA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A748BF-1ED9-47E3-AC52-704D81384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4F88-A0EC-4396-8A35-3EAFA0E219FA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0DE09A-5366-4F8E-A6AF-BBEB8A8A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6AC717-214A-4230-A487-4D453AE50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C0C6-CCD6-49C9-842C-BC0B4842F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58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18CB7-960F-4488-980A-AE9116179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B8319D-827E-4989-A570-023B14CB68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A06EAA-5BD9-4098-B551-F2C5EED89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1E14CC-9954-4D48-A9CC-D536A9614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4F88-A0EC-4396-8A35-3EAFA0E219FA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81918F-7808-4D1B-B487-D2B9AE011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4E666C-A7B4-4D14-A061-397EFCD94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C0C6-CCD6-49C9-842C-BC0B4842F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97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D84413-6EFA-4259-92A9-A5352D3E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678BE8-4B25-4F24-A3CD-7ECE51E6A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CA2224-3C09-44B4-9F3D-6AFF27CF4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9E881-8E2E-4E96-8912-846EFE031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0B7C12E-5E39-4D5A-891E-CA2BFDACE2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17DDC0-05D0-4600-8EFF-0322060C5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4F88-A0EC-4396-8A35-3EAFA0E219FA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FDD7B1B-7ACC-46C5-84F7-E9857FC01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0D82EC-E14E-4255-BA24-0DEDA1DEE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C0C6-CCD6-49C9-842C-BC0B4842F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3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C985D-B30E-4B01-A2EE-67EC9F133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C18F53-6A68-4737-ADA1-C4CBFEA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4F88-A0EC-4396-8A35-3EAFA0E219FA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DA7B87-6FB8-4650-96A3-ADA6EA23D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78A2605-0833-4A2D-A01A-C796B8D19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C0C6-CCD6-49C9-842C-BC0B4842F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35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08398ED-13D4-4645-B697-9EC90E570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4F88-A0EC-4396-8A35-3EAFA0E219FA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52CA3C-8953-4C32-ABC7-203E63A5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670B0F-17D1-4894-871C-89D15AC11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C0C6-CCD6-49C9-842C-BC0B4842F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13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5145D-59C3-40FD-A0DD-ECE139A56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EAC128-400B-4A83-9766-D7B3AC283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F691AC-DC29-420E-83D5-39836FD3D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52188A-4F79-438F-9E10-2D6335ECB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4F88-A0EC-4396-8A35-3EAFA0E219FA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1D1893-D0F9-4921-86E7-CFE9288A1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845A44-559B-4FDD-B1ED-2E19314A9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C0C6-CCD6-49C9-842C-BC0B4842F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36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2FEFE-7B32-40D5-BDC7-AC5497C02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8E91818-3575-4260-A36F-AA9A7277FE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62C673-0A1F-4FB7-8490-4AD4A5DED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DACB17-F7D8-46B3-AE2F-E14C4F74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4F88-A0EC-4396-8A35-3EAFA0E219FA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D912DE-0D5B-4423-A483-8FAB80D14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AE67CA-3C2E-47A2-B77B-0D5A86D1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C0C6-CCD6-49C9-842C-BC0B4842F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6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3DC13C-0ACA-4123-BCB8-6B5B5F5FC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DAEB32-55C3-48CA-9D8C-F7C880864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FDDD78-E199-4DBB-BD86-C2B9C3524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24F88-A0EC-4396-8A35-3EAFA0E219FA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2A8E90-EB45-4189-97B1-2D61720A8F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3B068-40D1-49B3-B12A-AC437F354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0C0C6-CCD6-49C9-842C-BC0B4842F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70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7D759C19-8840-45F9-A61C-1B0858AB06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581" b="746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28DD80-16BE-45D9-873A-80CB92EED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ru-RU" sz="4200" b="0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Жизненное пространство подростков в контексте социализации в условиях жесткой и текучей транзитивности</a:t>
            </a:r>
            <a:endParaRPr lang="ru-RU" sz="4200">
              <a:solidFill>
                <a:srgbClr val="FFFFFF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F40013-1D64-4ACC-88D5-5EF320171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159404"/>
            <a:ext cx="9539111" cy="157623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Ткаченко Д.П.</a:t>
            </a:r>
          </a:p>
          <a:p>
            <a:r>
              <a:rPr lang="ru-RU" dirty="0">
                <a:solidFill>
                  <a:srgbClr val="FFFFFF"/>
                </a:solidFill>
              </a:rPr>
              <a:t>Институт психологии им. Л.С. Выготского РГГУ.</a:t>
            </a:r>
          </a:p>
          <a:p>
            <a:r>
              <a:rPr lang="ru-RU" dirty="0">
                <a:solidFill>
                  <a:srgbClr val="FFFFFF"/>
                </a:solidFill>
              </a:rPr>
              <a:t>E-</a:t>
            </a:r>
            <a:r>
              <a:rPr lang="ru-RU" dirty="0" err="1">
                <a:solidFill>
                  <a:srgbClr val="FFFFFF"/>
                </a:solidFill>
              </a:rPr>
              <a:t>mail</a:t>
            </a:r>
            <a:r>
              <a:rPr lang="ru-RU" dirty="0">
                <a:solidFill>
                  <a:srgbClr val="FFFFFF"/>
                </a:solidFill>
              </a:rPr>
              <a:t>: bigbro-littlebro@yandex.ru</a:t>
            </a:r>
          </a:p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929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F7390-5EC3-4DDA-8303-27E974BE8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2" y="113036"/>
            <a:ext cx="4623615" cy="201036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Результаты. Анализ различий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553067-7EAB-4F02-AFD3-32C0CA0F9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30" y="2646594"/>
            <a:ext cx="4452566" cy="37854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ru-RU"/>
              <a:t>Подростки-представители Кризисной группы отличаются низкими показателями приятия других (С: p=0,01; П: p=0,00) и себя (С: p=0,03; П: p=0,03), при этом у них выше показатели внешнего контроля (С: p=0,04). </a:t>
            </a:r>
            <a:endParaRPr lang="ru-RU" sz="360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C8E3F92-D18D-46B0-BB2B-43385C013D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06" r="21816" b="2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64200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F7390-5EC3-4DDA-8303-27E974BE8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a typeface="+mj-lt"/>
                <a:cs typeface="+mj-lt"/>
              </a:rPr>
              <a:t>Результаты. Анализ различий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553067-7EAB-4F02-AFD3-32C0CA0F9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0597" y="1796854"/>
            <a:ext cx="4938276" cy="32547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/>
              <a:t>Между подростками-представителями Переходной и Стабильной групп обнаружено единственное различие по показателю приятия других (p=0,02), что </a:t>
            </a:r>
            <a:r>
              <a:rPr lang="ru-RU" b="1"/>
              <a:t>позволяет рассматривать их как единую когорту</a:t>
            </a:r>
            <a:r>
              <a:rPr lang="ru-RU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58AA67-35B7-483E-95C8-A0659ACE4D58}"/>
              </a:ext>
            </a:extLst>
          </p:cNvPr>
          <p:cNvSpPr txBox="1"/>
          <p:nvPr/>
        </p:nvSpPr>
        <p:spPr>
          <a:xfrm>
            <a:off x="741219" y="4881663"/>
            <a:ext cx="64293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/>
              <a:t>Рисунок 4. Результаты оценки межгрупповых различий по показателям социально-психологической адаптации с использованием критерия Манна-Уитни (</a:t>
            </a:r>
            <a:r>
              <a:rPr lang="ru-RU" err="1"/>
              <a:t>Manna-Whitney</a:t>
            </a:r>
            <a:r>
              <a:rPr lang="ru-RU"/>
              <a:t> U-</a:t>
            </a:r>
            <a:r>
              <a:rPr lang="ru-RU" err="1"/>
              <a:t>test</a:t>
            </a:r>
            <a:r>
              <a:rPr lang="ru-RU"/>
              <a:t>). Примечание: уровень значимости отличий от группы Стабильная: #- р &lt;0,05.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14FD314-D386-42C9-B628-129B12605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03" y="1690688"/>
            <a:ext cx="6484491" cy="303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F24C0-3170-40F5-9BFB-612A3A85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962" y="182469"/>
            <a:ext cx="6785004" cy="1334309"/>
          </a:xfrm>
        </p:spPr>
        <p:txBody>
          <a:bodyPr>
            <a:norm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Обсуждение результатов</a:t>
            </a:r>
            <a:endParaRPr lang="ru-RU" b="1"/>
          </a:p>
        </p:txBody>
      </p:sp>
      <p:sp>
        <p:nvSpPr>
          <p:cNvPr id="39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комната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888A4C7E-8629-4184-A809-083E60DE55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0950" r="24083" b="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C65D922-C4EC-4DB1-AFB5-5439932BF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0346" y="1507282"/>
            <a:ext cx="6588662" cy="51632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ru-RU" sz="2000">
                <a:solidFill>
                  <a:srgbClr val="000000"/>
                </a:solidFill>
              </a:rPr>
              <a:t>Вслед за процессами, которые спровоцировал социально-экономический кризис российского общества в 2014-15 годах, изменился характер социализации подростков, вошедших в активную фазу расширения своего жизненного пространства и развития личности. </a:t>
            </a:r>
          </a:p>
          <a:p>
            <a:pPr marL="0" indent="0" algn="just">
              <a:buNone/>
            </a:pPr>
            <a:r>
              <a:rPr lang="ru-RU" sz="2000">
                <a:solidFill>
                  <a:srgbClr val="000000"/>
                </a:solidFill>
              </a:rPr>
              <a:t>Значительно </a:t>
            </a:r>
            <a:r>
              <a:rPr lang="ru-RU" sz="2000" b="1">
                <a:solidFill>
                  <a:srgbClr val="000000"/>
                </a:solidFill>
              </a:rPr>
              <a:t>снизился адаптационный потенциал их социализации в условиях жесткой транзитивности общества</a:t>
            </a:r>
            <a:r>
              <a:rPr lang="ru-RU" sz="2000">
                <a:solidFill>
                  <a:srgbClr val="000000"/>
                </a:solidFill>
              </a:rPr>
              <a:t>, что отразилось на эмоционально-личностном благополучии подростков и их стремлении к достижению высокого положения среди группы сверстников. </a:t>
            </a:r>
          </a:p>
          <a:p>
            <a:pPr marL="0" indent="0" algn="just">
              <a:buNone/>
            </a:pPr>
            <a:r>
              <a:rPr lang="ru-RU" sz="2000">
                <a:solidFill>
                  <a:srgbClr val="000000"/>
                </a:solidFill>
              </a:rPr>
              <a:t>При этом отношение к сверстникам и самим себе стало значительно более негативным, а локус контроля сместился вовне. </a:t>
            </a:r>
          </a:p>
          <a:p>
            <a:pPr marL="0" indent="0" algn="just">
              <a:buNone/>
            </a:pPr>
            <a:r>
              <a:rPr lang="ru-RU" sz="2000">
                <a:solidFill>
                  <a:srgbClr val="000000"/>
                </a:solidFill>
              </a:rPr>
              <a:t>Можно заключить, что </a:t>
            </a:r>
            <a:r>
              <a:rPr lang="ru-RU" sz="2000" b="1">
                <a:solidFill>
                  <a:srgbClr val="000000"/>
                </a:solidFill>
              </a:rPr>
              <a:t>подростки кризисного этапа развития общества представляют отдельную когорту со своим жизненным пространством и особенностями социализации.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174609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еда, рубашка&#10;&#10;Автоматически созданное описание">
            <a:extLst>
              <a:ext uri="{FF2B5EF4-FFF2-40B4-BE49-F238E27FC236}">
                <a16:creationId xmlns:a16="http://schemas.microsoft.com/office/drawing/2014/main" id="{4D2F7E7E-94BF-4C89-9675-33B12B08D3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1" b="1658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6" name="Rectangle 4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2868C-129C-469F-BDA2-C0718EDEA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175726"/>
            <a:ext cx="11352439" cy="8972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Благодарю за внимание!</a:t>
            </a:r>
          </a:p>
        </p:txBody>
      </p:sp>
      <p:cxnSp>
        <p:nvCxnSpPr>
          <p:cNvPr id="51" name="Straight Connector 4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48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4" name="Freeform: Shape 43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6" name="Freeform: Shape 45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1658D-6252-4C99-8CA3-BC272E6D1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/>
              <a:t>Социализация современных подростков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id="{0937C866-1C33-43E6-A96E-F609E2C522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913643"/>
              </p:ext>
            </p:extLst>
          </p:nvPr>
        </p:nvGraphicFramePr>
        <p:xfrm>
          <a:off x="4501341" y="424688"/>
          <a:ext cx="7543903" cy="6154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1103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2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68998-F3E2-46E1-A54E-A2A017823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ru-RU" sz="5200" b="1"/>
              <a:t>Исследование 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D7BC6147-6DAF-4E1E-8CAF-08EBE7F1D3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8161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3978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0FCA9-EA40-48D1-AFFE-0E35ED196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ru-RU" sz="5200" b="1"/>
              <a:t>Методы </a:t>
            </a:r>
          </a:p>
        </p:txBody>
      </p:sp>
      <p:graphicFrame>
        <p:nvGraphicFramePr>
          <p:cNvPr id="11" name="Объект 2">
            <a:extLst>
              <a:ext uri="{FF2B5EF4-FFF2-40B4-BE49-F238E27FC236}">
                <a16:creationId xmlns:a16="http://schemas.microsoft.com/office/drawing/2014/main" id="{C70F6026-ADC2-4DE8-8B6C-455B1D3A36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7370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2330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BD3BB48-9C97-4329-BEA1-945221A2AF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708" b="1557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CB2C00A-E659-4691-AFB4-282551729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8FD84C-74B5-451D-8F0A-1E19EC3D9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53A30-AC33-4A73-AD9D-04F5A1C8F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pPr algn="ctr"/>
            <a:r>
              <a:rPr lang="ru-RU" b="1"/>
              <a:t>Выборка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463BB-81A3-4CC0-AE94-0495C4A18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279357"/>
            <a:ext cx="10401735" cy="352071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/>
              <a:t>Участие в исследовании приняли </a:t>
            </a:r>
            <a:r>
              <a:rPr lang="ru-RU" sz="2400" b="1"/>
              <a:t>студенты первого курса Гуманитарного колледжа РГГУ</a:t>
            </a:r>
            <a:r>
              <a:rPr lang="ru-RU" sz="2400"/>
              <a:t> – 251 респондент в возрасте от 15 до 18 лет, среди них 198 девушек (ср. возраст 15,9; SD=0,71) и 53 юноши (ср. возраст 15,8; SD=0,62). </a:t>
            </a:r>
          </a:p>
          <a:p>
            <a:pPr marL="0" indent="0">
              <a:buNone/>
            </a:pPr>
            <a:r>
              <a:rPr lang="ru-RU" sz="2400"/>
              <a:t>Сбор данных проводился </a:t>
            </a:r>
            <a:r>
              <a:rPr lang="ru-RU" sz="2400" b="1"/>
              <a:t>срезами в течении 4 лет</a:t>
            </a:r>
            <a:r>
              <a:rPr lang="ru-RU" sz="2400"/>
              <a:t>. </a:t>
            </a:r>
          </a:p>
          <a:p>
            <a:pPr marL="0" indent="0">
              <a:buNone/>
            </a:pPr>
            <a:r>
              <a:rPr lang="ru-RU" sz="2400"/>
              <a:t>Выборка была разделена на </a:t>
            </a:r>
            <a:r>
              <a:rPr lang="ru-RU" sz="2400" b="1"/>
              <a:t>три группы </a:t>
            </a:r>
            <a:r>
              <a:rPr lang="ru-RU" sz="2400"/>
              <a:t>в соответствии с годом поступления и с учетом социально-экономических процессов, происходивших в России за время исследования: </a:t>
            </a:r>
          </a:p>
          <a:p>
            <a:r>
              <a:rPr lang="ru-RU" sz="2400"/>
              <a:t>2013-14 учебный год – «Стабильная» (N=105), </a:t>
            </a:r>
          </a:p>
          <a:p>
            <a:r>
              <a:rPr lang="ru-RU" sz="2400"/>
              <a:t>2014-15 – «Переходная» (N=103), </a:t>
            </a:r>
          </a:p>
          <a:p>
            <a:r>
              <a:rPr lang="ru-RU" sz="2400"/>
              <a:t>2016-17 учебный год – «Кризисная» (N=43). </a:t>
            </a:r>
          </a:p>
        </p:txBody>
      </p:sp>
    </p:spTree>
    <p:extLst>
      <p:ext uri="{BB962C8B-B14F-4D97-AF65-F5344CB8AC3E}">
        <p14:creationId xmlns:p14="http://schemas.microsoft.com/office/powerpoint/2010/main" val="3959422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2127AC-1C80-489E-A408-55E44DFA9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Результаты. Анализ выборки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EC8712-B209-408A-8072-1512FEF26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781" y="1690689"/>
            <a:ext cx="8452967" cy="35925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E083FF-EB1E-4DFD-9F39-159B67C63AEB}"/>
              </a:ext>
            </a:extLst>
          </p:cNvPr>
          <p:cNvSpPr txBox="1"/>
          <p:nvPr/>
        </p:nvSpPr>
        <p:spPr>
          <a:xfrm>
            <a:off x="1154544" y="5283200"/>
            <a:ext cx="101992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/>
              <a:t>Рисунок 1. Процентное соотношение уровней адаптированности в группах Стабильная, Переходная и Кризисная. </a:t>
            </a:r>
          </a:p>
        </p:txBody>
      </p:sp>
    </p:spTree>
    <p:extLst>
      <p:ext uri="{BB962C8B-B14F-4D97-AF65-F5344CB8AC3E}">
        <p14:creationId xmlns:p14="http://schemas.microsoft.com/office/powerpoint/2010/main" val="390346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F7390-5EC3-4DDA-8303-27E974BE8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Результаты. Анализ различий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8C832F-BB2C-4105-AF3B-7A136E843FFF}"/>
              </a:ext>
            </a:extLst>
          </p:cNvPr>
          <p:cNvSpPr txBox="1"/>
          <p:nvPr/>
        </p:nvSpPr>
        <p:spPr>
          <a:xfrm>
            <a:off x="542635" y="5476874"/>
            <a:ext cx="107072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/>
              <a:t>Рисунок 2. Результаты оценки межгрупповых различий по показателям социально-психологической адаптации с использованием критерия Манна-Уитни (</a:t>
            </a:r>
            <a:r>
              <a:rPr lang="ru-RU" err="1"/>
              <a:t>Manna-Whitney</a:t>
            </a:r>
            <a:r>
              <a:rPr lang="ru-RU"/>
              <a:t> U-</a:t>
            </a:r>
            <a:r>
              <a:rPr lang="ru-RU" err="1"/>
              <a:t>test</a:t>
            </a:r>
            <a:r>
              <a:rPr lang="ru-RU"/>
              <a:t>). Примечание: уровень значимости отличий от группы Кризисная: *- р &lt;0,05, **-р &lt;0,005 и ***- р &lt;0,001.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05DCB7-803D-41D6-9D89-3A7B9B5F9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35" y="1446397"/>
            <a:ext cx="9578109" cy="403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27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3A64E-2921-4A03-BB08-473153EE2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16" y="345810"/>
            <a:ext cx="5360046" cy="1369105"/>
          </a:xfrm>
        </p:spPr>
        <p:txBody>
          <a:bodyPr>
            <a:normAutofit/>
          </a:bodyPr>
          <a:lstStyle/>
          <a:p>
            <a:pPr algn="ctr"/>
            <a:r>
              <a:rPr lang="ru-RU" sz="3700" b="1" dirty="0"/>
              <a:t>Результаты. Анализ различий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91949DC1-CD25-4703-8AB3-01C83F7E0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3" y="2250168"/>
            <a:ext cx="5549393" cy="43404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ru-RU" sz="2400"/>
              <a:t>В сравнении с подростками-представителями Стабильной (С) и Переходной (П) подростки Кризисной группы демонстрируют низкий уровень эмоционального комфорта (С: p=0,00; П: p=0,01) и, соответственно, высокий уровень эмоционального дискомфорта (С: p=0,01; П: p=0,01), а также низкие показатели адаптивности (П: p=0,01) и склонности к доминированию (С: p=0,00; П: p=0,00).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6DF18CEF-82FA-4622-97E8-C386617AF9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80" r="14379" b="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DAB5620-5E05-4C78-B8D2-B11680760F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20" r="12215" b="-4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61901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1A75CF-A427-426A-833F-D38431A68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Результаты. Анализ различий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75C437-8912-4BD4-958F-DF39E7E842E8}"/>
              </a:ext>
            </a:extLst>
          </p:cNvPr>
          <p:cNvSpPr txBox="1"/>
          <p:nvPr/>
        </p:nvSpPr>
        <p:spPr>
          <a:xfrm>
            <a:off x="969818" y="5052291"/>
            <a:ext cx="103839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/>
              <a:t>Рисунок 3. Результаты оценки межгрупповых различий по показателям социально-психологической адаптации с использованием критерия Манна-Уитни (</a:t>
            </a:r>
            <a:r>
              <a:rPr lang="ru-RU" err="1"/>
              <a:t>Manna-Whitney</a:t>
            </a:r>
            <a:r>
              <a:rPr lang="ru-RU"/>
              <a:t> U-</a:t>
            </a:r>
            <a:r>
              <a:rPr lang="ru-RU" err="1"/>
              <a:t>test</a:t>
            </a:r>
            <a:r>
              <a:rPr lang="ru-RU"/>
              <a:t>). Примечание: уровень значимости отличий от группы Кризисная: *- р &lt;0,05, **-р &lt;0,005.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25FDAA-C51A-4245-BF98-2BE1A9640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12" y="1805709"/>
            <a:ext cx="10212975" cy="324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422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756</Words>
  <Application>Microsoft Office PowerPoint</Application>
  <PresentationFormat>Широкоэкранный</PresentationFormat>
  <Paragraphs>41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Жизненное пространство подростков в контексте социализации в условиях жесткой и текучей транзитивности</vt:lpstr>
      <vt:lpstr>Социализация современных подростков </vt:lpstr>
      <vt:lpstr>Исследование </vt:lpstr>
      <vt:lpstr>Методы </vt:lpstr>
      <vt:lpstr>Выборка </vt:lpstr>
      <vt:lpstr>Результаты. Анализ выборки</vt:lpstr>
      <vt:lpstr>Результаты. Анализ различий</vt:lpstr>
      <vt:lpstr>Результаты. Анализ различий</vt:lpstr>
      <vt:lpstr>Результаты. Анализ различий</vt:lpstr>
      <vt:lpstr>Результаты. Анализ различий </vt:lpstr>
      <vt:lpstr>Результаты. Анализ различий</vt:lpstr>
      <vt:lpstr>Обсуждение результатов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Жизненное пространство подростков в контексте социализации в условиях жесткой и текучей транзитивности</dc:title>
  <dc:creator>Денис Никитич</dc:creator>
  <cp:lastModifiedBy>dash great</cp:lastModifiedBy>
  <cp:revision>3</cp:revision>
  <dcterms:created xsi:type="dcterms:W3CDTF">2020-09-14T09:06:06Z</dcterms:created>
  <dcterms:modified xsi:type="dcterms:W3CDTF">2020-10-11T09:28:43Z</dcterms:modified>
</cp:coreProperties>
</file>